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05" r:id="rId2"/>
    <p:sldId id="27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12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C32D3-9C55-1C4B-9B11-C58D4F5F3104}" type="datetimeFigureOut">
              <a:rPr lang="en-US" smtClean="0"/>
              <a:t>1/29/20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CB628-B8C6-E747-8996-826A98FA4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8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0B3131-83C0-9847-95A8-B83A12FBB6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83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B3131-83C0-9847-95A8-B83A12FBB6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68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F3C9D-2DEB-134B-A6C8-81E1A8790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8D019-66AA-D24C-B0FC-4938CAE6BC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974BF-BB5A-8345-B74B-EDDD9A05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9BD3-1B34-9543-BC3C-4774D74E13E3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ABF02-ABF9-1E47-9542-CEF70BF05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803E3-703C-EF4D-91E9-F4C4BE9B5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DDF5-E868-7C42-86ED-0425F3F55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3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38390-D2D9-AB4C-8A7E-1B7AD7FEC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D9FD4D-070F-6C43-BBCE-B3AB37B8B2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9DC28-AE7E-514F-82F9-31C9DFD3C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9BD3-1B34-9543-BC3C-4774D74E13E3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8E23F-AD84-DA4F-8B99-590D11F16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4FF1C-71BB-6A44-9D49-CE6B434A3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DDF5-E868-7C42-86ED-0425F3F55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7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4DBA96-D79B-914C-B426-DDB49BD1FC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C1550F-7093-8348-858B-74D2E4D7B8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81F3A-392D-F441-A2B4-9EA8D0F85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9BD3-1B34-9543-BC3C-4774D74E13E3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30672-7E42-A84D-9973-A74251C92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884F1-CA23-564D-8922-1818DEDBA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DDF5-E868-7C42-86ED-0425F3F55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37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1177927"/>
            <a:ext cx="10363200" cy="679449"/>
          </a:xfrm>
          <a:prstGeom prst="rect">
            <a:avLst/>
          </a:prstGeom>
        </p:spPr>
        <p:txBody>
          <a:bodyPr/>
          <a:lstStyle>
            <a:lvl1pPr algn="l">
              <a:defRPr sz="3600" b="1" baseline="0">
                <a:solidFill>
                  <a:srgbClr val="A00054"/>
                </a:solidFill>
              </a:defRPr>
            </a:lvl1pPr>
          </a:lstStyle>
          <a:p>
            <a:r>
              <a:rPr lang="en-US" dirty="0"/>
              <a:t>Slide title – Arial, 36, Bold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1" y="1954924"/>
            <a:ext cx="10452100" cy="37206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 Body text – Arial, 24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856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659BB-B524-5443-8C91-B668D7B31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344C8-4C0B-6A43-BE58-F10DAD580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92D54-C60B-AC4E-9481-FE9039D2E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9BD3-1B34-9543-BC3C-4774D74E13E3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3EA76-3891-A144-858D-75C1B670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89001-DAD7-ED45-9808-87C7B521A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DDF5-E868-7C42-86ED-0425F3F55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19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76167-7629-4140-9DF0-3F5A6222D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C64F1-D15C-FE44-AFEC-7AB75DBCE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5A3A8-1D0B-394C-A2CD-AA75AB08D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9BD3-1B34-9543-BC3C-4774D74E13E3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C4BD8-6AA7-4A43-B002-6A165E8A4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FC7F-E478-8341-8320-A492C4D05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DDF5-E868-7C42-86ED-0425F3F55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DDF81-3CEB-C842-BF71-50352F136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335E1-5AE1-8741-AC5A-0686A262FC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A282EC-7495-744A-8CF6-82714A8F7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8375C-1BB3-B840-BA0C-849B49EFE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9BD3-1B34-9543-BC3C-4774D74E13E3}" type="datetimeFigureOut">
              <a:rPr lang="en-US" smtClean="0"/>
              <a:t>1/29/20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96D85A-38CD-BD43-ABD7-01533EA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9D33C-B15D-F447-B60F-33D614CA5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DDF5-E868-7C42-86ED-0425F3F55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92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478B4-C50C-6242-80B7-78A510EDD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6E1462-D292-F444-844A-91786DC0D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EDE110-410B-0C40-A295-BCB911237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00E0FE-01DE-1740-B4D7-87CF00D686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10723-5DB5-EA4E-AE39-93AB593ADC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86D6E3-8F2E-8649-9603-C36032A64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9BD3-1B34-9543-BC3C-4774D74E13E3}" type="datetimeFigureOut">
              <a:rPr lang="en-US" smtClean="0"/>
              <a:t>1/29/20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6C761A-86CF-614E-B8A5-50A87269B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1F206E-5AD0-1541-8E3C-E47BBDA3F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DDF5-E868-7C42-86ED-0425F3F55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0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4CF6B-4376-AB4A-92EB-665E5FCD9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392124-BA0D-4542-BEFA-CC64BEC0D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9BD3-1B34-9543-BC3C-4774D74E13E3}" type="datetimeFigureOut">
              <a:rPr lang="en-US" smtClean="0"/>
              <a:t>1/29/20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42AE8-10E3-C347-92C9-97D3368A9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5CF41D-D843-8B4A-A12F-679EA2488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DDF5-E868-7C42-86ED-0425F3F55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53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DECC1F-1196-FC4F-AA80-963E8CF5D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9BD3-1B34-9543-BC3C-4774D74E13E3}" type="datetimeFigureOut">
              <a:rPr lang="en-US" smtClean="0"/>
              <a:t>1/29/20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6F3D0C-DF03-0B49-85EA-4D2A08EBC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61FB54-A493-9E4C-BAD1-6F29B05D7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DDF5-E868-7C42-86ED-0425F3F55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8E706-B119-BD47-ACDF-50F976EFA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057A4-39DC-CD46-8799-A9085F071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17ECAD-B46C-144E-9112-8AB0986DA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1C0FA-98A4-2C4C-8BC1-723E8B7FF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9BD3-1B34-9543-BC3C-4774D74E13E3}" type="datetimeFigureOut">
              <a:rPr lang="en-US" smtClean="0"/>
              <a:t>1/29/20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B801C3-5AC2-0C48-908C-971663FE7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86EF85-A67D-1647-ACA1-4535FBF7E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DDF5-E868-7C42-86ED-0425F3F55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6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C5F15-279A-0743-AA52-8561A745F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AEB4E-FC1D-1B45-9365-5676A7A0E1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55467-4EFA-5443-BC6E-D455DAA9B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8BCD1-9596-9549-B97A-EC81F622F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9BD3-1B34-9543-BC3C-4774D74E13E3}" type="datetimeFigureOut">
              <a:rPr lang="en-US" smtClean="0"/>
              <a:t>1/29/20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4A10E1-A413-8741-AA58-745CC5B01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800CBE-89E7-D44C-B99A-54E63081C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DDF5-E868-7C42-86ED-0425F3F55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94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BEE006-1A01-AC48-A61A-35D6F1724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3C947-7730-B746-8B8D-EF75C1057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DB3A4-38A2-5145-9720-AED68051B4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59BD3-1B34-9543-BC3C-4774D74E13E3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9ED71-501C-A94F-960A-EC347E4347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F7340-5575-0344-B427-CCE13F92C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0DDF5-E868-7C42-86ED-0425F3F55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9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pecialtytraining.hee.nhs.uk/Competition-Ratio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pecialtytraining.hee.nhs.u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0576033-E75E-A944-BC91-C0743B465F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2760" y="161491"/>
            <a:ext cx="7772400" cy="1139605"/>
          </a:xfrm>
        </p:spPr>
        <p:txBody>
          <a:bodyPr/>
          <a:lstStyle/>
          <a:p>
            <a:r>
              <a:rPr lang="en-GB" sz="2800" dirty="0">
                <a:solidFill>
                  <a:srgbClr val="003893"/>
                </a:solidFill>
              </a:rPr>
              <a:t>UK competition ratios CT1/ST1 for 2019</a:t>
            </a:r>
            <a:br>
              <a:rPr lang="en-GB" sz="2800" dirty="0">
                <a:solidFill>
                  <a:srgbClr val="003893"/>
                </a:solidFill>
              </a:rPr>
            </a:br>
            <a:endParaRPr lang="en-GB" sz="2800" dirty="0">
              <a:solidFill>
                <a:srgbClr val="003893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0424A7E-FA89-BC4D-913E-FAB97D7FCF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659103"/>
              </p:ext>
            </p:extLst>
          </p:nvPr>
        </p:nvGraphicFramePr>
        <p:xfrm>
          <a:off x="1792760" y="1469958"/>
          <a:ext cx="8606480" cy="5220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38815">
                  <a:extLst>
                    <a:ext uri="{9D8B030D-6E8A-4147-A177-3AD203B41FA5}">
                      <a16:colId xmlns:a16="http://schemas.microsoft.com/office/drawing/2014/main" val="1632078765"/>
                    </a:ext>
                  </a:extLst>
                </a:gridCol>
                <a:gridCol w="1564394">
                  <a:extLst>
                    <a:ext uri="{9D8B030D-6E8A-4147-A177-3AD203B41FA5}">
                      <a16:colId xmlns:a16="http://schemas.microsoft.com/office/drawing/2014/main" val="1765383612"/>
                    </a:ext>
                  </a:extLst>
                </a:gridCol>
                <a:gridCol w="1052673">
                  <a:extLst>
                    <a:ext uri="{9D8B030D-6E8A-4147-A177-3AD203B41FA5}">
                      <a16:colId xmlns:a16="http://schemas.microsoft.com/office/drawing/2014/main" val="2527106627"/>
                    </a:ext>
                  </a:extLst>
                </a:gridCol>
                <a:gridCol w="1250598">
                  <a:extLst>
                    <a:ext uri="{9D8B030D-6E8A-4147-A177-3AD203B41FA5}">
                      <a16:colId xmlns:a16="http://schemas.microsoft.com/office/drawing/2014/main" val="3225159262"/>
                    </a:ext>
                  </a:extLst>
                </a:gridCol>
              </a:tblGrid>
              <a:tr h="507039">
                <a:tc>
                  <a:txBody>
                    <a:bodyPr/>
                    <a:lstStyle/>
                    <a:p>
                      <a:r>
                        <a:rPr lang="en-US" sz="1600" b="1" dirty="0"/>
                        <a:t>Specialty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u="none" strike="noStrike" dirty="0">
                          <a:effectLst/>
                        </a:rPr>
                        <a:t>Applications received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effectLst/>
                        </a:rPr>
                        <a:t>Post Numbers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7" marR="2997" marT="29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effectLst/>
                        </a:rPr>
                        <a:t>Competition ratios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7" marR="2997" marT="2997" marB="0" anchor="b"/>
                </a:tc>
                <a:extLst>
                  <a:ext uri="{0D108BD9-81ED-4DB2-BD59-A6C34878D82A}">
                    <a16:rowId xmlns:a16="http://schemas.microsoft.com/office/drawing/2014/main" val="2670550570"/>
                  </a:ext>
                </a:extLst>
              </a:tr>
              <a:tr h="2999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0" u="none" strike="noStrike" dirty="0">
                          <a:effectLst/>
                        </a:rPr>
                        <a:t>Community Sexual and Reproductive Health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 dirty="0">
                          <a:effectLst/>
                        </a:rPr>
                        <a:t>83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 dirty="0">
                          <a:effectLst/>
                        </a:rPr>
                        <a:t>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effectLst/>
                        </a:rPr>
                        <a:t>11.86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7" marR="2997" marT="2997" marB="0" anchor="b"/>
                </a:tc>
                <a:extLst>
                  <a:ext uri="{0D108BD9-81ED-4DB2-BD59-A6C34878D82A}">
                    <a16:rowId xmlns:a16="http://schemas.microsoft.com/office/drawing/2014/main" val="86650576"/>
                  </a:ext>
                </a:extLst>
              </a:tr>
              <a:tr h="2235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0" u="none" strike="noStrike" dirty="0">
                          <a:effectLst/>
                        </a:rPr>
                        <a:t>Public Health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 dirty="0">
                          <a:effectLst/>
                        </a:rPr>
                        <a:t>804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 dirty="0">
                          <a:effectLst/>
                        </a:rPr>
                        <a:t>86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effectLst/>
                        </a:rPr>
                        <a:t>9.35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7" marR="2997" marT="2997" marB="0" anchor="b"/>
                </a:tc>
                <a:extLst>
                  <a:ext uri="{0D108BD9-81ED-4DB2-BD59-A6C34878D82A}">
                    <a16:rowId xmlns:a16="http://schemas.microsoft.com/office/drawing/2014/main" val="3191155599"/>
                  </a:ext>
                </a:extLst>
              </a:tr>
              <a:tr h="240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0" u="none" strike="noStrike" dirty="0">
                          <a:effectLst/>
                        </a:rPr>
                        <a:t>Child and Adolescent Psychiatry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 dirty="0">
                          <a:effectLst/>
                        </a:rPr>
                        <a:t>120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 dirty="0">
                          <a:effectLst/>
                        </a:rPr>
                        <a:t>14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effectLst/>
                        </a:rPr>
                        <a:t>8.57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7" marR="2997" marT="2997" marB="0" anchor="b"/>
                </a:tc>
                <a:extLst>
                  <a:ext uri="{0D108BD9-81ED-4DB2-BD59-A6C34878D82A}">
                    <a16:rowId xmlns:a16="http://schemas.microsoft.com/office/drawing/2014/main" val="1444665040"/>
                  </a:ext>
                </a:extLst>
              </a:tr>
              <a:tr h="2235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0" u="none" strike="noStrike">
                          <a:effectLst/>
                        </a:rPr>
                        <a:t>Cardiothoracic Surgery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 dirty="0">
                          <a:effectLst/>
                        </a:rPr>
                        <a:t>101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 dirty="0">
                          <a:effectLst/>
                        </a:rPr>
                        <a:t>12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effectLst/>
                        </a:rPr>
                        <a:t>8.42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7" marR="2997" marT="2997" marB="0" anchor="b"/>
                </a:tc>
                <a:extLst>
                  <a:ext uri="{0D108BD9-81ED-4DB2-BD59-A6C34878D82A}">
                    <a16:rowId xmlns:a16="http://schemas.microsoft.com/office/drawing/2014/main" val="1809546270"/>
                  </a:ext>
                </a:extLst>
              </a:tr>
              <a:tr h="2235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0" u="none" strike="noStrike">
                          <a:effectLst/>
                        </a:rPr>
                        <a:t>Neurosurgery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 dirty="0">
                          <a:effectLst/>
                        </a:rPr>
                        <a:t>157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 dirty="0">
                          <a:effectLst/>
                        </a:rPr>
                        <a:t>24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effectLst/>
                        </a:rPr>
                        <a:t>6.54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7" marR="2997" marT="2997" marB="0" anchor="b"/>
                </a:tc>
                <a:extLst>
                  <a:ext uri="{0D108BD9-81ED-4DB2-BD59-A6C34878D82A}">
                    <a16:rowId xmlns:a16="http://schemas.microsoft.com/office/drawing/2014/main" val="1853867541"/>
                  </a:ext>
                </a:extLst>
              </a:tr>
              <a:tr h="240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0" u="none" strike="noStrike">
                          <a:effectLst/>
                        </a:rPr>
                        <a:t>Oral and Maxillo Facial Surgery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 dirty="0">
                          <a:effectLst/>
                        </a:rPr>
                        <a:t>29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 dirty="0">
                          <a:effectLst/>
                        </a:rPr>
                        <a:t>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effectLst/>
                        </a:rPr>
                        <a:t>4.14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7" marR="2997" marT="2997" marB="0" anchor="b"/>
                </a:tc>
                <a:extLst>
                  <a:ext uri="{0D108BD9-81ED-4DB2-BD59-A6C34878D82A}">
                    <a16:rowId xmlns:a16="http://schemas.microsoft.com/office/drawing/2014/main" val="4009834923"/>
                  </a:ext>
                </a:extLst>
              </a:tr>
              <a:tr h="2235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0" u="none" strike="noStrike">
                          <a:effectLst/>
                        </a:rPr>
                        <a:t>Clinical Radiology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 dirty="0">
                          <a:effectLst/>
                        </a:rPr>
                        <a:t>1095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 dirty="0">
                          <a:effectLst/>
                        </a:rPr>
                        <a:t>302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>
                          <a:effectLst/>
                        </a:rPr>
                        <a:t>3.63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7" marR="2997" marT="2997" marB="0" anchor="b"/>
                </a:tc>
                <a:extLst>
                  <a:ext uri="{0D108BD9-81ED-4DB2-BD59-A6C34878D82A}">
                    <a16:rowId xmlns:a16="http://schemas.microsoft.com/office/drawing/2014/main" val="2466668288"/>
                  </a:ext>
                </a:extLst>
              </a:tr>
              <a:tr h="2235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0" u="none" strike="noStrike">
                          <a:effectLst/>
                        </a:rPr>
                        <a:t>Ophthalmology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 dirty="0">
                          <a:effectLst/>
                        </a:rPr>
                        <a:t>356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 dirty="0">
                          <a:effectLst/>
                        </a:rPr>
                        <a:t>110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effectLst/>
                        </a:rPr>
                        <a:t>3.24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7" marR="2997" marT="2997" marB="0" anchor="b"/>
                </a:tc>
                <a:extLst>
                  <a:ext uri="{0D108BD9-81ED-4DB2-BD59-A6C34878D82A}">
                    <a16:rowId xmlns:a16="http://schemas.microsoft.com/office/drawing/2014/main" val="448214167"/>
                  </a:ext>
                </a:extLst>
              </a:tr>
              <a:tr h="2235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0" u="none" strike="noStrike">
                          <a:effectLst/>
                        </a:rPr>
                        <a:t>Core Surgical Training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>
                          <a:effectLst/>
                        </a:rPr>
                        <a:t>1896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 dirty="0">
                          <a:effectLst/>
                        </a:rPr>
                        <a:t>648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effectLst/>
                        </a:rPr>
                        <a:t>2.93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7" marR="2997" marT="2997" marB="0" anchor="b"/>
                </a:tc>
                <a:extLst>
                  <a:ext uri="{0D108BD9-81ED-4DB2-BD59-A6C34878D82A}">
                    <a16:rowId xmlns:a16="http://schemas.microsoft.com/office/drawing/2014/main" val="523290123"/>
                  </a:ext>
                </a:extLst>
              </a:tr>
              <a:tr h="3591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0" u="none" strike="noStrike">
                          <a:effectLst/>
                        </a:rPr>
                        <a:t>Anaesthetics (including ACCS Anaesthetics)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 dirty="0">
                          <a:effectLst/>
                        </a:rPr>
                        <a:t>1333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 dirty="0">
                          <a:effectLst/>
                        </a:rPr>
                        <a:t>568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effectLst/>
                        </a:rPr>
                        <a:t>2.35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7" marR="2997" marT="2997" marB="0" anchor="b"/>
                </a:tc>
                <a:extLst>
                  <a:ext uri="{0D108BD9-81ED-4DB2-BD59-A6C34878D82A}">
                    <a16:rowId xmlns:a16="http://schemas.microsoft.com/office/drawing/2014/main" val="3751658475"/>
                  </a:ext>
                </a:extLst>
              </a:tr>
              <a:tr h="240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0" u="none" strike="noStrike">
                          <a:effectLst/>
                        </a:rPr>
                        <a:t>ACCS Emergency Medicine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>
                          <a:effectLst/>
                        </a:rPr>
                        <a:t>777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>
                          <a:effectLst/>
                        </a:rPr>
                        <a:t>363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effectLst/>
                        </a:rPr>
                        <a:t>2.14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7" marR="2997" marT="2997" marB="0" anchor="b"/>
                </a:tc>
                <a:extLst>
                  <a:ext uri="{0D108BD9-81ED-4DB2-BD59-A6C34878D82A}">
                    <a16:rowId xmlns:a16="http://schemas.microsoft.com/office/drawing/2014/main" val="246645293"/>
                  </a:ext>
                </a:extLst>
              </a:tr>
              <a:tr h="2235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0" u="none" strike="noStrike">
                          <a:effectLst/>
                        </a:rPr>
                        <a:t>Histopathology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>
                          <a:effectLst/>
                        </a:rPr>
                        <a:t>194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>
                          <a:effectLst/>
                        </a:rPr>
                        <a:t>93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effectLst/>
                        </a:rPr>
                        <a:t>2.09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7" marR="2997" marT="2997" marB="0" anchor="b"/>
                </a:tc>
                <a:extLst>
                  <a:ext uri="{0D108BD9-81ED-4DB2-BD59-A6C34878D82A}">
                    <a16:rowId xmlns:a16="http://schemas.microsoft.com/office/drawing/2014/main" val="2650545783"/>
                  </a:ext>
                </a:extLst>
              </a:tr>
              <a:tr h="240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0" u="none" strike="noStrike">
                          <a:effectLst/>
                        </a:rPr>
                        <a:t>Obstetrics and Gynaecology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 dirty="0">
                          <a:effectLst/>
                        </a:rPr>
                        <a:t>529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>
                          <a:effectLst/>
                        </a:rPr>
                        <a:t>262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effectLst/>
                        </a:rPr>
                        <a:t>2.02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7" marR="2997" marT="2997" marB="0" anchor="b"/>
                </a:tc>
                <a:extLst>
                  <a:ext uri="{0D108BD9-81ED-4DB2-BD59-A6C34878D82A}">
                    <a16:rowId xmlns:a16="http://schemas.microsoft.com/office/drawing/2014/main" val="1294328713"/>
                  </a:ext>
                </a:extLst>
              </a:tr>
              <a:tr h="2235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0" u="none" strike="noStrike">
                          <a:effectLst/>
                        </a:rPr>
                        <a:t>Core Psychiatry Training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 dirty="0">
                          <a:effectLst/>
                        </a:rPr>
                        <a:t>814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 dirty="0">
                          <a:effectLst/>
                        </a:rPr>
                        <a:t>473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effectLst/>
                        </a:rPr>
                        <a:t>1.72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7" marR="2997" marT="2997" marB="0" anchor="b"/>
                </a:tc>
                <a:extLst>
                  <a:ext uri="{0D108BD9-81ED-4DB2-BD59-A6C34878D82A}">
                    <a16:rowId xmlns:a16="http://schemas.microsoft.com/office/drawing/2014/main" val="2094819369"/>
                  </a:ext>
                </a:extLst>
              </a:tr>
              <a:tr h="4184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0" u="none" strike="noStrike">
                          <a:effectLst/>
                        </a:rPr>
                        <a:t>Internal Medicine Training (including ACCS Acute Medicine)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 dirty="0">
                          <a:effectLst/>
                        </a:rPr>
                        <a:t>2229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 dirty="0">
                          <a:effectLst/>
                        </a:rPr>
                        <a:t>1563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effectLst/>
                        </a:rPr>
                        <a:t>1.43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7" marR="2997" marT="2997" marB="0" anchor="b"/>
                </a:tc>
                <a:extLst>
                  <a:ext uri="{0D108BD9-81ED-4DB2-BD59-A6C34878D82A}">
                    <a16:rowId xmlns:a16="http://schemas.microsoft.com/office/drawing/2014/main" val="767977316"/>
                  </a:ext>
                </a:extLst>
              </a:tr>
              <a:tr h="2235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0" u="none" strike="noStrike">
                          <a:effectLst/>
                        </a:rPr>
                        <a:t>General Practice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 dirty="0">
                          <a:effectLst/>
                        </a:rPr>
                        <a:t>5166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 dirty="0">
                          <a:effectLst/>
                        </a:rPr>
                        <a:t>3861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effectLst/>
                        </a:rPr>
                        <a:t>1.34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7" marR="2997" marT="2997" marB="0" anchor="b"/>
                </a:tc>
                <a:extLst>
                  <a:ext uri="{0D108BD9-81ED-4DB2-BD59-A6C34878D82A}">
                    <a16:rowId xmlns:a16="http://schemas.microsoft.com/office/drawing/2014/main" val="3422971090"/>
                  </a:ext>
                </a:extLst>
              </a:tr>
              <a:tr h="40583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0" u="none" strike="noStrike" dirty="0">
                          <a:effectLst/>
                        </a:rPr>
                        <a:t>Paediatrics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 dirty="0">
                          <a:effectLst/>
                        </a:rPr>
                        <a:t>564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0" u="none" strike="noStrike" dirty="0">
                          <a:effectLst/>
                        </a:rPr>
                        <a:t>476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effectLst/>
                        </a:rPr>
                        <a:t>1.18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7" marR="2997" marT="2997" marB="0" anchor="b"/>
                </a:tc>
                <a:extLst>
                  <a:ext uri="{0D108BD9-81ED-4DB2-BD59-A6C34878D82A}">
                    <a16:rowId xmlns:a16="http://schemas.microsoft.com/office/drawing/2014/main" val="1782141426"/>
                  </a:ext>
                </a:extLst>
              </a:tr>
              <a:tr h="255068"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600" b="1" u="none" strike="noStrike" dirty="0">
                          <a:effectLst/>
                        </a:rPr>
                        <a:t>Totals: 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600" b="1" u="none" strike="noStrike" dirty="0">
                          <a:effectLst/>
                        </a:rPr>
                        <a:t>16247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7" marR="2997" marT="29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effectLst/>
                        </a:rPr>
                        <a:t>8869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7" marR="2997" marT="29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7" marR="2997" marT="2997" marB="0" anchor="b"/>
                </a:tc>
                <a:extLst>
                  <a:ext uri="{0D108BD9-81ED-4DB2-BD59-A6C34878D82A}">
                    <a16:rowId xmlns:a16="http://schemas.microsoft.com/office/drawing/2014/main" val="290503929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2346193-9F43-6F43-BD6F-5C2C8510AF2F}"/>
              </a:ext>
            </a:extLst>
          </p:cNvPr>
          <p:cNvSpPr txBox="1"/>
          <p:nvPr/>
        </p:nvSpPr>
        <p:spPr>
          <a:xfrm>
            <a:off x="1792761" y="731294"/>
            <a:ext cx="7960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These figures are taken from </a:t>
            </a:r>
            <a:r>
              <a:rPr lang="en-GB" sz="1400" dirty="0">
                <a:hlinkClick r:id="rId3"/>
              </a:rPr>
              <a:t>https://specialtytraining.hee.nhs.uk/Competition-Ratios</a:t>
            </a:r>
            <a:r>
              <a:rPr lang="en-GB" sz="1400" dirty="0"/>
              <a:t>. Note: some trainees apply for more than one specialty and are their multiple applications are counted in these figures, although they can only take up one post.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11892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6437" y="254642"/>
            <a:ext cx="7810501" cy="832851"/>
          </a:xfrm>
        </p:spPr>
        <p:txBody>
          <a:bodyPr>
            <a:normAutofit fontScale="90000"/>
          </a:bodyPr>
          <a:lstStyle/>
          <a:p>
            <a:r>
              <a:rPr lang="en-GB" sz="2800" dirty="0">
                <a:solidFill>
                  <a:srgbClr val="003893"/>
                </a:solidFill>
              </a:rPr>
              <a:t>Number of Posts UK: patterns over last 4 years</a:t>
            </a:r>
            <a:br>
              <a:rPr lang="en-GB" sz="2800" dirty="0">
                <a:solidFill>
                  <a:srgbClr val="003893"/>
                </a:solidFill>
              </a:rPr>
            </a:br>
            <a:endParaRPr lang="en-GB" sz="2800" dirty="0">
              <a:solidFill>
                <a:srgbClr val="00389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5501" y="5853528"/>
            <a:ext cx="80767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Source: HEE Specialty Training website </a:t>
            </a:r>
            <a:r>
              <a:rPr lang="en-GB" sz="1200" b="1" dirty="0">
                <a:hlinkClick r:id="rId3"/>
              </a:rPr>
              <a:t>http://specialtytraining.hee.nhs.uk</a:t>
            </a:r>
            <a:r>
              <a:rPr lang="en-GB" sz="1200" b="1" dirty="0"/>
              <a:t> 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81200" y="653468"/>
            <a:ext cx="78105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altLang="en-US" sz="1200" b="1" dirty="0">
                <a:solidFill>
                  <a:srgbClr val="00B050"/>
                </a:solidFill>
              </a:rPr>
              <a:t>Green </a:t>
            </a:r>
            <a:r>
              <a:rPr lang="en-GB" altLang="en-US" sz="1200" dirty="0"/>
              <a:t>indicates a rise in post numbers, </a:t>
            </a:r>
            <a:r>
              <a:rPr lang="en-GB" altLang="en-US" sz="1200" b="1" dirty="0">
                <a:solidFill>
                  <a:srgbClr val="FF0000"/>
                </a:solidFill>
              </a:rPr>
              <a:t>red </a:t>
            </a:r>
            <a:r>
              <a:rPr lang="en-GB" altLang="en-US" sz="1200" dirty="0"/>
              <a:t>indicates a fall, compared to the previous year. Numbers in brackets represent the percentage of the posts in that specialty, </a:t>
            </a:r>
            <a:r>
              <a:rPr lang="en-GB" altLang="en-US" sz="1200" dirty="0" err="1"/>
              <a:t>eg.</a:t>
            </a:r>
            <a:r>
              <a:rPr lang="en-GB" altLang="en-US" sz="1200" dirty="0"/>
              <a:t> GP represents 44% of all posts etc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E557FCC-C873-EB4D-89C0-9166156A5EEC}"/>
              </a:ext>
            </a:extLst>
          </p:cNvPr>
          <p:cNvGraphicFramePr>
            <a:graphicFrameLocks noGrp="1"/>
          </p:cNvGraphicFramePr>
          <p:nvPr/>
        </p:nvGraphicFramePr>
        <p:xfrm>
          <a:off x="1981200" y="1087494"/>
          <a:ext cx="8229600" cy="5057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2336">
                  <a:extLst>
                    <a:ext uri="{9D8B030D-6E8A-4147-A177-3AD203B41FA5}">
                      <a16:colId xmlns:a16="http://schemas.microsoft.com/office/drawing/2014/main" val="607909658"/>
                    </a:ext>
                  </a:extLst>
                </a:gridCol>
                <a:gridCol w="740791">
                  <a:extLst>
                    <a:ext uri="{9D8B030D-6E8A-4147-A177-3AD203B41FA5}">
                      <a16:colId xmlns:a16="http://schemas.microsoft.com/office/drawing/2014/main" val="2011633926"/>
                    </a:ext>
                  </a:extLst>
                </a:gridCol>
                <a:gridCol w="717274">
                  <a:extLst>
                    <a:ext uri="{9D8B030D-6E8A-4147-A177-3AD203B41FA5}">
                      <a16:colId xmlns:a16="http://schemas.microsoft.com/office/drawing/2014/main" val="1981566306"/>
                    </a:ext>
                  </a:extLst>
                </a:gridCol>
                <a:gridCol w="759410">
                  <a:extLst>
                    <a:ext uri="{9D8B030D-6E8A-4147-A177-3AD203B41FA5}">
                      <a16:colId xmlns:a16="http://schemas.microsoft.com/office/drawing/2014/main" val="2964693003"/>
                    </a:ext>
                  </a:extLst>
                </a:gridCol>
                <a:gridCol w="1449789">
                  <a:extLst>
                    <a:ext uri="{9D8B030D-6E8A-4147-A177-3AD203B41FA5}">
                      <a16:colId xmlns:a16="http://schemas.microsoft.com/office/drawing/2014/main" val="3543286488"/>
                    </a:ext>
                  </a:extLst>
                </a:gridCol>
              </a:tblGrid>
              <a:tr h="8305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u="none" strike="noStrike" dirty="0">
                          <a:effectLst/>
                        </a:rPr>
                        <a:t>Specialty: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u="none" strike="noStrike" dirty="0">
                          <a:effectLst/>
                        </a:rPr>
                        <a:t>Posts 2016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u="none" strike="noStrike" dirty="0">
                          <a:effectLst/>
                        </a:rPr>
                        <a:t>Posts </a:t>
                      </a:r>
                    </a:p>
                    <a:p>
                      <a:pPr algn="l" rtl="0" fontAlgn="ctr"/>
                      <a:r>
                        <a:rPr lang="en-GB" sz="1400" b="1" u="none" strike="noStrike" dirty="0">
                          <a:effectLst/>
                        </a:rPr>
                        <a:t>2017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GB" sz="1400" b="1" u="none" strike="noStrike" dirty="0">
                        <a:effectLst/>
                      </a:endParaRPr>
                    </a:p>
                    <a:p>
                      <a:pPr algn="l" rtl="0" fontAlgn="ctr"/>
                      <a:r>
                        <a:rPr lang="en-GB" sz="1400" b="1" u="none" strike="noStrike" dirty="0">
                          <a:effectLst/>
                        </a:rPr>
                        <a:t>Posts </a:t>
                      </a:r>
                    </a:p>
                    <a:p>
                      <a:pPr algn="l" rtl="0" fontAlgn="ctr"/>
                      <a:r>
                        <a:rPr lang="en-GB" sz="1400" b="1" u="none" strike="noStrike" dirty="0">
                          <a:effectLst/>
                        </a:rPr>
                        <a:t>2018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rtl="0" fontAlgn="ctr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GB" sz="1400" b="1" u="none" strike="noStrike" dirty="0">
                        <a:effectLst/>
                      </a:endParaRPr>
                    </a:p>
                    <a:p>
                      <a:pPr algn="l" rtl="0" fontAlgn="ctr"/>
                      <a:r>
                        <a:rPr lang="en-GB" sz="1400" b="1" u="none" strike="noStrike" dirty="0">
                          <a:effectLst/>
                        </a:rPr>
                        <a:t>Posts </a:t>
                      </a:r>
                    </a:p>
                    <a:p>
                      <a:pPr algn="l" rtl="0" fontAlgn="ctr"/>
                      <a:r>
                        <a:rPr lang="en-GB" sz="1400" b="1" u="none" strike="noStrike" dirty="0">
                          <a:effectLst/>
                        </a:rPr>
                        <a:t>2019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rtl="0" fontAlgn="ctr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extLst>
                  <a:ext uri="{0D108BD9-81ED-4DB2-BD59-A6C34878D82A}">
                    <a16:rowId xmlns:a16="http://schemas.microsoft.com/office/drawing/2014/main" val="2870670755"/>
                  </a:ext>
                </a:extLst>
              </a:tr>
              <a:tr h="2098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ACCS Emergency Medicine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344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effectLst/>
                        </a:rPr>
                        <a:t>340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effectLst/>
                        </a:rPr>
                        <a:t>369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363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extLst>
                  <a:ext uri="{0D108BD9-81ED-4DB2-BD59-A6C34878D82A}">
                    <a16:rowId xmlns:a16="http://schemas.microsoft.com/office/drawing/2014/main" val="1798049708"/>
                  </a:ext>
                </a:extLst>
              </a:tr>
              <a:tr h="2489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Anaesthetics (including ACCS Anaesthetics)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effectLst/>
                        </a:rPr>
                        <a:t>603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601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581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568.    </a:t>
                      </a:r>
                      <a:r>
                        <a:rPr lang="en-GB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(6%)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extLst>
                  <a:ext uri="{0D108BD9-81ED-4DB2-BD59-A6C34878D82A}">
                    <a16:rowId xmlns:a16="http://schemas.microsoft.com/office/drawing/2014/main" val="1222828212"/>
                  </a:ext>
                </a:extLst>
              </a:tr>
              <a:tr h="2098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Cardiothoracic Surgery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10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11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12</a:t>
                      </a:r>
                      <a:endParaRPr lang="en-GB" sz="14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extLst>
                  <a:ext uri="{0D108BD9-81ED-4DB2-BD59-A6C34878D82A}">
                    <a16:rowId xmlns:a16="http://schemas.microsoft.com/office/drawing/2014/main" val="433789259"/>
                  </a:ext>
                </a:extLst>
              </a:tr>
              <a:tr h="2098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Child and Adolescent Psychiatry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11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14</a:t>
                      </a:r>
                      <a:endParaRPr lang="en-GB" sz="14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extLst>
                  <a:ext uri="{0D108BD9-81ED-4DB2-BD59-A6C34878D82A}">
                    <a16:rowId xmlns:a16="http://schemas.microsoft.com/office/drawing/2014/main" val="975021489"/>
                  </a:ext>
                </a:extLst>
              </a:tr>
              <a:tr h="2098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effectLst/>
                        </a:rPr>
                        <a:t>Clinical Radiology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251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267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291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302</a:t>
                      </a:r>
                      <a:endParaRPr lang="en-GB" sz="14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extLst>
                  <a:ext uri="{0D108BD9-81ED-4DB2-BD59-A6C34878D82A}">
                    <a16:rowId xmlns:a16="http://schemas.microsoft.com/office/drawing/2014/main" val="1543028141"/>
                  </a:ext>
                </a:extLst>
              </a:tr>
              <a:tr h="2098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effectLst/>
                        </a:rPr>
                        <a:t>Community Sexual and Reproductive Health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10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extLst>
                  <a:ext uri="{0D108BD9-81ED-4DB2-BD59-A6C34878D82A}">
                    <a16:rowId xmlns:a16="http://schemas.microsoft.com/office/drawing/2014/main" val="3136243857"/>
                  </a:ext>
                </a:extLst>
              </a:tr>
              <a:tr h="2098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Core Psychiatry Training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497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495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510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473.   </a:t>
                      </a:r>
                      <a:r>
                        <a:rPr lang="en-GB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(5%)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extLst>
                  <a:ext uri="{0D108BD9-81ED-4DB2-BD59-A6C34878D82A}">
                    <a16:rowId xmlns:a16="http://schemas.microsoft.com/office/drawing/2014/main" val="2303347248"/>
                  </a:ext>
                </a:extLst>
              </a:tr>
              <a:tr h="2457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Core Surgical Training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642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629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636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648.    </a:t>
                      </a:r>
                      <a:r>
                        <a:rPr lang="en-GB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(7%)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extLst>
                  <a:ext uri="{0D108BD9-81ED-4DB2-BD59-A6C34878D82A}">
                    <a16:rowId xmlns:a16="http://schemas.microsoft.com/office/drawing/2014/main" val="2633246566"/>
                  </a:ext>
                </a:extLst>
              </a:tr>
              <a:tr h="2098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General Practice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3802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3857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3763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3861.   </a:t>
                      </a:r>
                      <a:r>
                        <a:rPr lang="en-GB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(44%)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extLst>
                  <a:ext uri="{0D108BD9-81ED-4DB2-BD59-A6C34878D82A}">
                    <a16:rowId xmlns:a16="http://schemas.microsoft.com/office/drawing/2014/main" val="3884668728"/>
                  </a:ext>
                </a:extLst>
              </a:tr>
              <a:tr h="2098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Histopathology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83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95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102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93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extLst>
                  <a:ext uri="{0D108BD9-81ED-4DB2-BD59-A6C34878D82A}">
                    <a16:rowId xmlns:a16="http://schemas.microsoft.com/office/drawing/2014/main" val="4139959595"/>
                  </a:ext>
                </a:extLst>
              </a:tr>
              <a:tr h="4167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effectLst/>
                        </a:rPr>
                        <a:t>Internal Medicine Training (including ACCS Acute Medicine)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1640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1657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1637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1563.   </a:t>
                      </a:r>
                      <a:r>
                        <a:rPr lang="en-GB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(18%)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extLst>
                  <a:ext uri="{0D108BD9-81ED-4DB2-BD59-A6C34878D82A}">
                    <a16:rowId xmlns:a16="http://schemas.microsoft.com/office/drawing/2014/main" val="4071125684"/>
                  </a:ext>
                </a:extLst>
              </a:tr>
              <a:tr h="2098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effectLst/>
                        </a:rPr>
                        <a:t>Neurosurgery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26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29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34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24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extLst>
                  <a:ext uri="{0D108BD9-81ED-4DB2-BD59-A6C34878D82A}">
                    <a16:rowId xmlns:a16="http://schemas.microsoft.com/office/drawing/2014/main" val="1600786422"/>
                  </a:ext>
                </a:extLst>
              </a:tr>
              <a:tr h="2098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effectLst/>
                        </a:rPr>
                        <a:t>Obstetrics and Gynaecology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272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263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275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262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extLst>
                  <a:ext uri="{0D108BD9-81ED-4DB2-BD59-A6C34878D82A}">
                    <a16:rowId xmlns:a16="http://schemas.microsoft.com/office/drawing/2014/main" val="1551176597"/>
                  </a:ext>
                </a:extLst>
              </a:tr>
              <a:tr h="2098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effectLst/>
                        </a:rPr>
                        <a:t>Ophthalmology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90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77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101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110</a:t>
                      </a:r>
                      <a:endParaRPr lang="en-GB" sz="14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extLst>
                  <a:ext uri="{0D108BD9-81ED-4DB2-BD59-A6C34878D82A}">
                    <a16:rowId xmlns:a16="http://schemas.microsoft.com/office/drawing/2014/main" val="1431665131"/>
                  </a:ext>
                </a:extLst>
              </a:tr>
              <a:tr h="259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effectLst/>
                        </a:rPr>
                        <a:t>Oral and </a:t>
                      </a:r>
                      <a:r>
                        <a:rPr lang="en-GB" sz="1400" u="none" strike="noStrike" dirty="0" err="1">
                          <a:effectLst/>
                        </a:rPr>
                        <a:t>Maxillo</a:t>
                      </a:r>
                      <a:r>
                        <a:rPr lang="en-GB" sz="1400" u="none" strike="noStrike" dirty="0">
                          <a:effectLst/>
                        </a:rPr>
                        <a:t> Facial Surgery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extLst>
                  <a:ext uri="{0D108BD9-81ED-4DB2-BD59-A6C34878D82A}">
                    <a16:rowId xmlns:a16="http://schemas.microsoft.com/office/drawing/2014/main" val="804134320"/>
                  </a:ext>
                </a:extLst>
              </a:tr>
              <a:tr h="2098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effectLst/>
                        </a:rPr>
                        <a:t>Paediatrics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430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437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451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476.    </a:t>
                      </a:r>
                      <a:r>
                        <a:rPr lang="en-GB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(5%)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extLst>
                  <a:ext uri="{0D108BD9-81ED-4DB2-BD59-A6C34878D82A}">
                    <a16:rowId xmlns:a16="http://schemas.microsoft.com/office/drawing/2014/main" val="347731013"/>
                  </a:ext>
                </a:extLst>
              </a:tr>
              <a:tr h="2098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effectLst/>
                        </a:rPr>
                        <a:t>Public Health Medicine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70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77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78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86</a:t>
                      </a:r>
                      <a:endParaRPr lang="en-GB" sz="14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extLst>
                  <a:ext uri="{0D108BD9-81ED-4DB2-BD59-A6C34878D82A}">
                    <a16:rowId xmlns:a16="http://schemas.microsoft.com/office/drawing/2014/main" val="1967064702"/>
                  </a:ext>
                </a:extLst>
              </a:tr>
              <a:tr h="2098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effectLst/>
                        </a:rPr>
                        <a:t>Totals: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u="none" strike="noStrike" dirty="0">
                          <a:effectLst/>
                        </a:rPr>
                        <a:t>8766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u="none" strike="noStrike">
                          <a:effectLst/>
                        </a:rPr>
                        <a:t>8846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u="none" strike="noStrike" dirty="0">
                          <a:effectLst/>
                        </a:rPr>
                        <a:t>8868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u="none" strike="noStrike" dirty="0">
                          <a:effectLst/>
                        </a:rPr>
                        <a:t>8869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44" marR="3044" marT="3044" marB="0" anchor="ctr"/>
                </a:tc>
                <a:extLst>
                  <a:ext uri="{0D108BD9-81ED-4DB2-BD59-A6C34878D82A}">
                    <a16:rowId xmlns:a16="http://schemas.microsoft.com/office/drawing/2014/main" val="2896827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67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403</Words>
  <Application>Microsoft Macintosh PowerPoint</Application>
  <PresentationFormat>Widescreen</PresentationFormat>
  <Paragraphs>182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UK competition ratios CT1/ST1 for 2019 </vt:lpstr>
      <vt:lpstr>Number of Posts UK: patterns over last 4 years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competition ratios CT1/ST1 for 2019 </dc:title>
  <dc:creator>Lisa Stone</dc:creator>
  <cp:lastModifiedBy>Lisa Stone</cp:lastModifiedBy>
  <cp:revision>2</cp:revision>
  <dcterms:created xsi:type="dcterms:W3CDTF">2020-01-22T08:25:57Z</dcterms:created>
  <dcterms:modified xsi:type="dcterms:W3CDTF">2020-01-29T09:03:10Z</dcterms:modified>
</cp:coreProperties>
</file>